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71" r:id="rId11"/>
    <p:sldId id="272" r:id="rId12"/>
    <p:sldId id="273" r:id="rId13"/>
    <p:sldId id="274" r:id="rId14"/>
    <p:sldId id="275" r:id="rId15"/>
    <p:sldId id="264" r:id="rId16"/>
  </p:sldIdLst>
  <p:sldSz cx="9144000" cy="6858000" type="screen4x3"/>
  <p:notesSz cx="6946900" cy="9271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686" autoAdjust="0"/>
  </p:normalViewPr>
  <p:slideViewPr>
    <p:cSldViewPr>
      <p:cViewPr varScale="1">
        <p:scale>
          <a:sx n="73" d="100"/>
          <a:sy n="73" d="100"/>
        </p:scale>
        <p:origin x="1884" y="7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0" d="100"/>
          <a:sy n="70" d="100"/>
        </p:scale>
        <p:origin x="3029" y="1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0323" cy="465160"/>
          </a:xfrm>
          <a:prstGeom prst="rect">
            <a:avLst/>
          </a:prstGeom>
        </p:spPr>
        <p:txBody>
          <a:bodyPr vert="horz" lIns="92665" tIns="46333" rIns="92665" bIns="4633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4969" y="0"/>
            <a:ext cx="3010323" cy="465160"/>
          </a:xfrm>
          <a:prstGeom prst="rect">
            <a:avLst/>
          </a:prstGeom>
        </p:spPr>
        <p:txBody>
          <a:bodyPr vert="horz" lIns="92665" tIns="46333" rIns="92665" bIns="46333" rtlCol="0"/>
          <a:lstStyle>
            <a:lvl1pPr algn="r">
              <a:defRPr sz="1200"/>
            </a:lvl1pPr>
          </a:lstStyle>
          <a:p>
            <a:fld id="{6FB38353-6FB0-4CB4-9507-E3E377668070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05841"/>
            <a:ext cx="3010323" cy="465159"/>
          </a:xfrm>
          <a:prstGeom prst="rect">
            <a:avLst/>
          </a:prstGeom>
        </p:spPr>
        <p:txBody>
          <a:bodyPr vert="horz" lIns="92665" tIns="46333" rIns="92665" bIns="4633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4969" y="8805841"/>
            <a:ext cx="3010323" cy="465159"/>
          </a:xfrm>
          <a:prstGeom prst="rect">
            <a:avLst/>
          </a:prstGeom>
        </p:spPr>
        <p:txBody>
          <a:bodyPr vert="horz" lIns="92665" tIns="46333" rIns="92665" bIns="46333" rtlCol="0" anchor="b"/>
          <a:lstStyle>
            <a:lvl1pPr algn="r">
              <a:defRPr sz="1200"/>
            </a:lvl1pPr>
          </a:lstStyle>
          <a:p>
            <a:fld id="{A697C83C-F3F3-4882-A137-3C2F19D0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85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0323" cy="463550"/>
          </a:xfrm>
          <a:prstGeom prst="rect">
            <a:avLst/>
          </a:prstGeom>
        </p:spPr>
        <p:txBody>
          <a:bodyPr vert="horz" lIns="92665" tIns="46333" rIns="92665" bIns="4633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4969" y="0"/>
            <a:ext cx="3010323" cy="463550"/>
          </a:xfrm>
          <a:prstGeom prst="rect">
            <a:avLst/>
          </a:prstGeom>
        </p:spPr>
        <p:txBody>
          <a:bodyPr vert="horz" lIns="92665" tIns="46333" rIns="92665" bIns="46333" rtlCol="0"/>
          <a:lstStyle>
            <a:lvl1pPr algn="r">
              <a:defRPr sz="1200"/>
            </a:lvl1pPr>
          </a:lstStyle>
          <a:p>
            <a:fld id="{97D11358-8DD9-4E26-A3AA-DACF71A04A6F}" type="datetimeFigureOut">
              <a:rPr lang="en-US" smtClean="0"/>
              <a:pPr/>
              <a:t>1/15/2016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55700" y="695325"/>
            <a:ext cx="4635500" cy="3476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665" tIns="46333" rIns="92665" bIns="4633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4690" y="4403725"/>
            <a:ext cx="5557520" cy="4171950"/>
          </a:xfrm>
          <a:prstGeom prst="rect">
            <a:avLst/>
          </a:prstGeom>
        </p:spPr>
        <p:txBody>
          <a:bodyPr vert="horz" lIns="92665" tIns="46333" rIns="92665" bIns="4633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05841"/>
            <a:ext cx="3010323" cy="463550"/>
          </a:xfrm>
          <a:prstGeom prst="rect">
            <a:avLst/>
          </a:prstGeom>
        </p:spPr>
        <p:txBody>
          <a:bodyPr vert="horz" lIns="92665" tIns="46333" rIns="92665" bIns="4633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4969" y="8805841"/>
            <a:ext cx="3010323" cy="463550"/>
          </a:xfrm>
          <a:prstGeom prst="rect">
            <a:avLst/>
          </a:prstGeom>
        </p:spPr>
        <p:txBody>
          <a:bodyPr vert="horz" lIns="92665" tIns="46333" rIns="92665" bIns="46333" rtlCol="0" anchor="b"/>
          <a:lstStyle>
            <a:lvl1pPr algn="r">
              <a:defRPr sz="1200"/>
            </a:lvl1pPr>
          </a:lstStyle>
          <a:p>
            <a:fld id="{D555099A-B259-45B0-A5BC-979748799D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10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3720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58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58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58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58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5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396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621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561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reportedly over 35 million sold since</a:t>
            </a:r>
            <a:r>
              <a:rPr lang="en-US" baseline="0" dirty="0" smtClean="0"/>
              <a:t> 2005, devices range smart plugs and lightbulbs to door locks and smoke detectors to water valves and smart meters.</a:t>
            </a:r>
          </a:p>
          <a:p>
            <a:r>
              <a:rPr lang="en-US" baseline="0" dirty="0" smtClean="0"/>
              <a:t>(break)</a:t>
            </a:r>
          </a:p>
          <a:p>
            <a:r>
              <a:rPr lang="en-US" baseline="0" dirty="0" smtClean="0"/>
              <a:t>Ben here has been doing security research on a similar wireless protocol called ZigBee for a handful of years.</a:t>
            </a:r>
          </a:p>
          <a:p>
            <a:r>
              <a:rPr lang="en-US" baseline="0" dirty="0" smtClean="0"/>
              <a:t>When I started working for him, he asked me to evaluate the security of Z-Wave.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20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9848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5001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084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here’s a quick demo of EZ-Wave.</a:t>
            </a:r>
          </a:p>
          <a:p>
            <a:r>
              <a:rPr lang="en-US" dirty="0" smtClean="0"/>
              <a:t>For</a:t>
            </a:r>
            <a:r>
              <a:rPr lang="en-US" baseline="0" dirty="0" smtClean="0"/>
              <a:t> time sake, I’m skipping network discovery and go straight to network enumeration.</a:t>
            </a:r>
          </a:p>
          <a:p>
            <a:r>
              <a:rPr lang="en-US" baseline="0" dirty="0" smtClean="0"/>
              <a:t>Up here I have a network setup with a few devices paired.</a:t>
            </a:r>
          </a:p>
          <a:p>
            <a:r>
              <a:rPr lang="en-US" baseline="0" dirty="0" smtClean="0"/>
              <a:t>(demo </a:t>
            </a:r>
            <a:r>
              <a:rPr lang="en-US" baseline="0" dirty="0" err="1" smtClean="0"/>
              <a:t>ezstumbler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Now, I’m going to use </a:t>
            </a:r>
            <a:r>
              <a:rPr lang="en-US" baseline="0" dirty="0" err="1" smtClean="0"/>
              <a:t>ezrecon</a:t>
            </a:r>
            <a:r>
              <a:rPr lang="en-US" baseline="0" dirty="0" smtClean="0"/>
              <a:t> to interrogate one of the devices we found.</a:t>
            </a:r>
          </a:p>
          <a:p>
            <a:r>
              <a:rPr lang="en-US" baseline="0" dirty="0" smtClean="0"/>
              <a:t>(demo </a:t>
            </a:r>
            <a:r>
              <a:rPr lang="en-US" baseline="0" dirty="0" err="1" smtClean="0"/>
              <a:t>ezrecon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(switch to Ramsey)</a:t>
            </a:r>
          </a:p>
          <a:p>
            <a:r>
              <a:rPr lang="en-US" baseline="0" dirty="0" smtClean="0"/>
              <a:t>Well you might ask what the hell this has to do with break bulbs briskly…</a:t>
            </a:r>
          </a:p>
          <a:p>
            <a:pPr defTabSz="926653">
              <a:defRPr/>
            </a:pPr>
            <a:r>
              <a:rPr lang="en-US" baseline="0" dirty="0" smtClean="0"/>
              <a:t>(demo of power cycling devices while Ramsey is saying the following)</a:t>
            </a:r>
          </a:p>
          <a:p>
            <a:r>
              <a:rPr lang="en-US" baseline="0" dirty="0" smtClean="0"/>
              <a:t>While EZ-Wave is geared towards reconnaissance, the messages used to interrogate devices are pretty much the same as those used to control them.</a:t>
            </a:r>
          </a:p>
          <a:p>
            <a:r>
              <a:rPr lang="en-US" baseline="0" dirty="0" smtClean="0"/>
              <a:t>We really wanted to break something, so we did some experiments to see how quickly we could break fluorescent bulbs.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195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55099A-B259-45B0-A5BC-979748799D7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5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67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56" b="45555"/>
          <a:stretch/>
        </p:blipFill>
        <p:spPr>
          <a:xfrm>
            <a:off x="647700" y="3725132"/>
            <a:ext cx="7848600" cy="381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75" y="3640264"/>
            <a:ext cx="933450" cy="55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71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7D23B6-1F98-44B5-B168-E2F8A057F7C0}" type="datetimeFigureOut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1/15/2016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4E30D-9906-44FE-B6A7-6B347D64DF5F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8808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7D23B6-1F98-44B5-B168-E2F8A057F7C0}" type="datetimeFigureOut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1/15/2016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4E30D-9906-44FE-B6A7-6B347D64DF5F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743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604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720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56" b="45555"/>
          <a:stretch/>
        </p:blipFill>
        <p:spPr>
          <a:xfrm>
            <a:off x="685800" y="863202"/>
            <a:ext cx="7848600" cy="381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75" y="819894"/>
            <a:ext cx="933450" cy="55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82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7D23B6-1F98-44B5-B168-E2F8A057F7C0}" type="datetimeFigureOut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1/15/2016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4E30D-9906-44FE-B6A7-6B347D64DF5F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1024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7D23B6-1F98-44B5-B168-E2F8A057F7C0}" type="datetimeFigureOut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1/15/2016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4E30D-9906-44FE-B6A7-6B347D64DF5F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4324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7D23B6-1F98-44B5-B168-E2F8A057F7C0}" type="datetimeFigureOut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1/15/2016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4E30D-9906-44FE-B6A7-6B347D64DF5F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1690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7D23B6-1F98-44B5-B168-E2F8A057F7C0}" type="datetimeFigureOut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1/15/2016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4E30D-9906-44FE-B6A7-6B347D64DF5F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1787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7D23B6-1F98-44B5-B168-E2F8A057F7C0}" type="datetimeFigureOut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1/15/2016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4E30D-9906-44FE-B6A7-6B347D64DF5F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0458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7D23B6-1F98-44B5-B168-E2F8A057F7C0}" type="datetimeFigureOut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1/15/2016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4E30D-9906-44FE-B6A7-6B347D64DF5F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1024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7D23B6-1F98-44B5-B168-E2F8A057F7C0}" type="datetimeFigureOut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1/15/2016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4E30D-9906-44FE-B6A7-6B347D64DF5F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rlin Sans F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313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2252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Breaking Bulbs Briskly </a:t>
            </a:r>
            <a:br>
              <a:rPr lang="en-US" dirty="0" smtClean="0"/>
            </a:br>
            <a:r>
              <a:rPr lang="en-US" dirty="0" smtClean="0"/>
              <a:t>By </a:t>
            </a:r>
            <a:br>
              <a:rPr lang="en-US" dirty="0" smtClean="0"/>
            </a:br>
            <a:r>
              <a:rPr lang="en-US" dirty="0" smtClean="0"/>
              <a:t>Bogus Broadcasts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Joe Hall and Ben Ramsey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Breaking Bulbs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153400" cy="45720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How do you quickly break fluorescent bulbs?</a:t>
            </a:r>
          </a:p>
          <a:p>
            <a:pPr lvl="1"/>
            <a:r>
              <a:rPr lang="en-US" dirty="0" smtClean="0"/>
              <a:t>Turn them on and off rapidly.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C. Spezia and J. Buchanan, “Maximizing the Economic Benefits of Compact Fluorescent Lamps,” </a:t>
            </a:r>
            <a:r>
              <a:rPr lang="en-US" i="1" dirty="0" smtClean="0"/>
              <a:t>J. of Industrial Tech, </a:t>
            </a:r>
            <a:r>
              <a:rPr lang="en-US" dirty="0" smtClean="0"/>
              <a:t>vol. 27, no. 2, </a:t>
            </a:r>
            <a:r>
              <a:rPr lang="en-US" i="1" dirty="0" smtClean="0"/>
              <a:t>2011.</a:t>
            </a:r>
          </a:p>
          <a:p>
            <a:endParaRPr lang="en-US" i="1" dirty="0"/>
          </a:p>
          <a:p>
            <a:r>
              <a:rPr lang="en-US" dirty="0" smtClean="0"/>
              <a:t>At 2 seconds on, 8 seconds off they report:</a:t>
            </a:r>
          </a:p>
          <a:p>
            <a:pPr marL="0" indent="0">
              <a:buNone/>
            </a:pPr>
            <a:r>
              <a:rPr lang="en-US" i="1" dirty="0" smtClean="0"/>
              <a:t>    - Mean </a:t>
            </a:r>
            <a:r>
              <a:rPr lang="en-US" i="1" dirty="0" err="1" smtClean="0"/>
              <a:t>CFL</a:t>
            </a:r>
            <a:r>
              <a:rPr lang="en-US" i="1" dirty="0" smtClean="0"/>
              <a:t> failure: 7,300 cycles (20.3 </a:t>
            </a:r>
            <a:r>
              <a:rPr lang="en-US" i="1" dirty="0" err="1" smtClean="0"/>
              <a:t>hrs</a:t>
            </a:r>
            <a:r>
              <a:rPr lang="en-US" i="1" dirty="0" smtClean="0"/>
              <a:t>) </a:t>
            </a:r>
          </a:p>
          <a:p>
            <a:pPr marL="0" indent="0">
              <a:buNone/>
            </a:pPr>
            <a:r>
              <a:rPr lang="en-US" i="1" dirty="0" smtClean="0"/>
              <a:t>    - Wide range: 2,000-22,000 cycles (5.6-61.1 </a:t>
            </a:r>
            <a:r>
              <a:rPr lang="en-US" i="1" dirty="0" err="1" smtClean="0"/>
              <a:t>hrs</a:t>
            </a:r>
            <a:r>
              <a:rPr lang="en-US" i="1" dirty="0" smtClean="0"/>
              <a:t>)</a:t>
            </a:r>
            <a:endParaRPr lang="en-US" i="1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764481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Breaking Bulbs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4582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Trust but replicate</a:t>
            </a:r>
          </a:p>
          <a:p>
            <a:pPr lvl="1"/>
            <a:r>
              <a:rPr lang="en-US" smtClean="0"/>
              <a:t>2 seconds </a:t>
            </a:r>
            <a:r>
              <a:rPr lang="en-US" dirty="0" smtClean="0"/>
              <a:t>on, 8 seconds off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What about industrial lighting?</a:t>
            </a:r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6924" y="2641600"/>
            <a:ext cx="3511738" cy="2328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641599"/>
            <a:ext cx="3505200" cy="2328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31828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Breaking Bulbs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458200" cy="45720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We can break industrial bulbs faster!</a:t>
            </a:r>
          </a:p>
          <a:p>
            <a:r>
              <a:rPr lang="en-US" sz="2800" i="1" dirty="0" smtClean="0"/>
              <a:t>1 second on, 3 seconds off is fastest to fail</a:t>
            </a:r>
          </a:p>
          <a:p>
            <a:pPr marL="0" indent="0">
              <a:buNone/>
            </a:pPr>
            <a:r>
              <a:rPr lang="en-US" sz="2400" dirty="0" smtClean="0"/>
              <a:t> (Faster cycles do not provide enough thermal stress)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276599"/>
            <a:ext cx="3733800" cy="2480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7531" y="3276599"/>
            <a:ext cx="3748045" cy="2480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50121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Breaking Bulbs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458200" cy="4572000"/>
          </a:xfrm>
        </p:spPr>
        <p:txBody>
          <a:bodyPr>
            <a:normAutofit/>
          </a:bodyPr>
          <a:lstStyle/>
          <a:p>
            <a:r>
              <a:rPr lang="en-US" dirty="0" smtClean="0"/>
              <a:t>Does 1 sec on, 3 secs off also work for residential CFLs?</a:t>
            </a:r>
          </a:p>
          <a:p>
            <a:pPr lvl="1"/>
            <a:r>
              <a:rPr lang="en-US" dirty="0" smtClean="0"/>
              <a:t>Yes!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059268"/>
            <a:ext cx="3657600" cy="2427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3059268"/>
            <a:ext cx="3667816" cy="2427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21848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458200" cy="5105400"/>
          </a:xfrm>
        </p:spPr>
        <p:txBody>
          <a:bodyPr>
            <a:normAutofit/>
          </a:bodyPr>
          <a:lstStyle/>
          <a:p>
            <a:r>
              <a:rPr lang="en-US" dirty="0" smtClean="0"/>
              <a:t>Users:</a:t>
            </a:r>
          </a:p>
          <a:p>
            <a:pPr lvl="1"/>
            <a:r>
              <a:rPr lang="en-US" dirty="0" smtClean="0"/>
              <a:t>Be mindful when wireless systems control the real world</a:t>
            </a:r>
          </a:p>
          <a:p>
            <a:pPr lvl="1"/>
            <a:r>
              <a:rPr lang="en-US" dirty="0" smtClean="0"/>
              <a:t>As always… RTFM!</a:t>
            </a:r>
          </a:p>
          <a:p>
            <a:endParaRPr lang="en-US" dirty="0" smtClean="0"/>
          </a:p>
          <a:p>
            <a:r>
              <a:rPr lang="en-US" dirty="0" smtClean="0"/>
              <a:t>Device Manufacturers:</a:t>
            </a:r>
          </a:p>
          <a:p>
            <a:pPr lvl="1"/>
            <a:r>
              <a:rPr lang="en-US" dirty="0" smtClean="0"/>
              <a:t>Support encryption already…</a:t>
            </a:r>
          </a:p>
          <a:p>
            <a:pPr marL="914400" lvl="2" indent="0">
              <a:buNone/>
            </a:pPr>
            <a:r>
              <a:rPr lang="en-US" dirty="0" smtClean="0"/>
              <a:t>We’re tired of waiting!</a:t>
            </a:r>
          </a:p>
          <a:p>
            <a:pPr lvl="1"/>
            <a:r>
              <a:rPr lang="en-US" dirty="0" smtClean="0"/>
              <a:t>Make it the default…</a:t>
            </a:r>
          </a:p>
          <a:p>
            <a:pPr marL="914400" lvl="2" indent="0">
              <a:buNone/>
            </a:pPr>
            <a:r>
              <a:rPr lang="en-US" dirty="0" smtClean="0"/>
              <a:t>Let me decide if I don’t want my stuff secure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56822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410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EZ-Wave available @</a:t>
            </a: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smtClean="0"/>
              <a:t>github.com/AFITWiSec/EZ-Wave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Let The Forking Begin!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532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81600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sz="3000" dirty="0" smtClean="0"/>
              <a:t>Release some Z-Wave recon tools</a:t>
            </a:r>
            <a:endParaRPr lang="en-US" sz="3000" dirty="0"/>
          </a:p>
          <a:p>
            <a:r>
              <a:rPr lang="en-US" sz="3000" dirty="0" smtClean="0"/>
              <a:t>Break some fluorescent bulbs</a:t>
            </a:r>
            <a:endParaRPr lang="en-US" sz="3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866" y="3429000"/>
            <a:ext cx="5012267" cy="28194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Z-Wave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81600"/>
          </a:xfrm>
        </p:spPr>
        <p:txBody>
          <a:bodyPr>
            <a:normAutofit/>
          </a:bodyPr>
          <a:lstStyle/>
          <a:p>
            <a:r>
              <a:rPr lang="en-US" dirty="0" smtClean="0"/>
              <a:t>Low-rate wireless network protocol</a:t>
            </a:r>
          </a:p>
          <a:p>
            <a:r>
              <a:rPr lang="en-US" dirty="0"/>
              <a:t>Proprietary: no SDK without NDA</a:t>
            </a:r>
            <a:r>
              <a:rPr lang="en-US" dirty="0" smtClean="0"/>
              <a:t>!</a:t>
            </a:r>
          </a:p>
          <a:p>
            <a:r>
              <a:rPr lang="en-US" dirty="0" smtClean="0"/>
              <a:t>Big in automation &amp; security systems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145" y="4363720"/>
            <a:ext cx="1155183" cy="10001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530810"/>
            <a:ext cx="3444957" cy="78709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39"/>
          <a:stretch/>
        </p:blipFill>
        <p:spPr>
          <a:xfrm>
            <a:off x="5987373" y="4426124"/>
            <a:ext cx="914400" cy="8657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94" y="5660767"/>
            <a:ext cx="1873190" cy="3769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717" y="3435842"/>
            <a:ext cx="1397000" cy="838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0921" y="5730568"/>
            <a:ext cx="1988949" cy="35204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791" y="5685364"/>
            <a:ext cx="1981200" cy="32778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94" y="3653955"/>
            <a:ext cx="2031431" cy="7048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442" y="4354195"/>
            <a:ext cx="1009650" cy="100965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054" y="4469304"/>
            <a:ext cx="911665" cy="9144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216" y="3596358"/>
            <a:ext cx="1442357" cy="68151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306" y="3487035"/>
            <a:ext cx="1003022" cy="90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5161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Z-Wave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0"/>
            <a:ext cx="1524000" cy="1524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539240"/>
            <a:ext cx="1504950" cy="15049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547177"/>
            <a:ext cx="1363246" cy="13677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365" y="1549400"/>
            <a:ext cx="1494790" cy="149479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25" y="3337518"/>
            <a:ext cx="1302941" cy="130294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265090"/>
            <a:ext cx="1930399" cy="144779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044190"/>
            <a:ext cx="2320181" cy="174013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896" y="2909887"/>
            <a:ext cx="2844539" cy="224115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25" y="5151039"/>
            <a:ext cx="1264232" cy="13164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968" y="5051742"/>
            <a:ext cx="1664302" cy="166430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520" y="5006927"/>
            <a:ext cx="1649062" cy="1649062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366" y="4844094"/>
            <a:ext cx="1614934" cy="155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7850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Out There?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81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Open-</a:t>
            </a:r>
            <a:r>
              <a:rPr lang="en-US" dirty="0" err="1" smtClean="0"/>
              <a:t>ZWave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 smtClean="0"/>
              <a:t>Open source libraries</a:t>
            </a:r>
          </a:p>
          <a:p>
            <a:pPr lvl="1"/>
            <a:r>
              <a:rPr lang="en-US" dirty="0" smtClean="0"/>
              <a:t>Control devices via Z-Wave USB stick </a:t>
            </a:r>
          </a:p>
          <a:p>
            <a:r>
              <a:rPr lang="en-US" dirty="0" smtClean="0"/>
              <a:t>Z-Force (BH ’13 – </a:t>
            </a:r>
            <a:r>
              <a:rPr lang="en-US" dirty="0" err="1" smtClean="0"/>
              <a:t>Fouladi</a:t>
            </a:r>
            <a:r>
              <a:rPr lang="en-US" dirty="0" smtClean="0"/>
              <a:t> &amp; </a:t>
            </a:r>
            <a:r>
              <a:rPr lang="en-US" dirty="0" err="1" smtClean="0"/>
              <a:t>Ghanoun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Commodity radio</a:t>
            </a:r>
          </a:p>
          <a:p>
            <a:pPr lvl="1"/>
            <a:r>
              <a:rPr lang="en-US" dirty="0" smtClean="0"/>
              <a:t>Custom firmware, closed-source software</a:t>
            </a:r>
          </a:p>
          <a:p>
            <a:r>
              <a:rPr lang="en-US" dirty="0" err="1" smtClean="0"/>
              <a:t>Scapy</a:t>
            </a:r>
            <a:r>
              <a:rPr lang="en-US" dirty="0" smtClean="0"/>
              <a:t>-radio (BH ’14 – </a:t>
            </a:r>
            <a:r>
              <a:rPr lang="en-US" dirty="0" err="1" smtClean="0"/>
              <a:t>Picod</a:t>
            </a:r>
            <a:r>
              <a:rPr lang="en-US" dirty="0" smtClean="0"/>
              <a:t> et </a:t>
            </a:r>
            <a:r>
              <a:rPr lang="en-US" dirty="0"/>
              <a:t>a</a:t>
            </a:r>
            <a:r>
              <a:rPr lang="en-US" dirty="0" smtClean="0"/>
              <a:t>l.)</a:t>
            </a:r>
          </a:p>
          <a:p>
            <a:pPr lvl="1"/>
            <a:r>
              <a:rPr lang="en-US" dirty="0" smtClean="0"/>
              <a:t>Generic wireless sniffer/injector using software-defined radios</a:t>
            </a:r>
          </a:p>
          <a:p>
            <a:pPr lvl="1"/>
            <a:r>
              <a:rPr lang="en-US" dirty="0" smtClean="0"/>
              <a:t>Open source, uses GNU Radio and </a:t>
            </a:r>
            <a:r>
              <a:rPr lang="en-US" dirty="0" err="1" smtClean="0"/>
              <a:t>Scapy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4476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EZ-Wave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340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Built on top of </a:t>
            </a:r>
            <a:r>
              <a:rPr lang="en-US" dirty="0" err="1" smtClean="0"/>
              <a:t>Scapy</a:t>
            </a:r>
            <a:r>
              <a:rPr lang="en-US" dirty="0" smtClean="0"/>
              <a:t>-radio</a:t>
            </a:r>
          </a:p>
          <a:p>
            <a:pPr lvl="1"/>
            <a:r>
              <a:rPr lang="en-US" dirty="0" smtClean="0"/>
              <a:t>Extended support for Z-Wave protocol</a:t>
            </a:r>
          </a:p>
          <a:p>
            <a:r>
              <a:rPr lang="en-US" dirty="0" smtClean="0"/>
              <a:t>Includes 3 tools: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 smtClean="0"/>
              <a:t>ezstumbler</a:t>
            </a:r>
            <a:r>
              <a:rPr lang="en-US" dirty="0" smtClean="0"/>
              <a:t>: network discovery &amp; enumeration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/>
              <a:t>e</a:t>
            </a:r>
            <a:r>
              <a:rPr lang="en-US" dirty="0" err="1" smtClean="0"/>
              <a:t>zrecon</a:t>
            </a:r>
            <a:r>
              <a:rPr lang="en-US" dirty="0" smtClean="0"/>
              <a:t>: device interrogation</a:t>
            </a:r>
          </a:p>
          <a:p>
            <a:pPr lvl="2"/>
            <a:r>
              <a:rPr lang="en-US" dirty="0" smtClean="0"/>
              <a:t>Manufacturer / product name</a:t>
            </a:r>
          </a:p>
          <a:p>
            <a:pPr lvl="2"/>
            <a:r>
              <a:rPr lang="en-US" dirty="0" smtClean="0"/>
              <a:t>Software versions</a:t>
            </a:r>
          </a:p>
          <a:p>
            <a:pPr lvl="2"/>
            <a:r>
              <a:rPr lang="en-US" dirty="0" smtClean="0"/>
              <a:t>Supported command classes</a:t>
            </a:r>
          </a:p>
          <a:p>
            <a:pPr lvl="2"/>
            <a:r>
              <a:rPr lang="en-US" dirty="0" smtClean="0"/>
              <a:t>Current state</a:t>
            </a:r>
          </a:p>
          <a:p>
            <a:pPr lvl="2"/>
            <a:r>
              <a:rPr lang="en-US" dirty="0" smtClean="0"/>
              <a:t>Configuration settings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/>
              <a:t>e</a:t>
            </a:r>
            <a:r>
              <a:rPr lang="en-US" dirty="0" err="1" smtClean="0"/>
              <a:t>zfingerprint</a:t>
            </a:r>
            <a:endParaRPr lang="en-US" dirty="0" smtClean="0"/>
          </a:p>
          <a:p>
            <a:pPr marL="1200150" lvl="2" indent="-342900"/>
            <a:r>
              <a:rPr lang="en-US" dirty="0" smtClean="0"/>
              <a:t>Determines Z-Wave module generation</a:t>
            </a:r>
          </a:p>
          <a:p>
            <a:pPr marL="1200150" lvl="2" indent="-342900"/>
            <a:r>
              <a:rPr lang="en-US" dirty="0" smtClean="0"/>
              <a:t>PHY manipulation to exploit differences in transceivers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57800" y="4572000"/>
            <a:ext cx="2209800" cy="64633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Not available when encryption is used</a:t>
            </a:r>
            <a:endParaRPr lang="en-US" dirty="0"/>
          </a:p>
        </p:txBody>
      </p:sp>
      <p:cxnSp>
        <p:nvCxnSpPr>
          <p:cNvPr id="6" name="Straight Arrow Connector 5"/>
          <p:cNvCxnSpPr>
            <a:stCxn id="4" idx="1"/>
          </p:cNvCxnSpPr>
          <p:nvPr/>
        </p:nvCxnSpPr>
        <p:spPr>
          <a:xfrm flipH="1" flipV="1">
            <a:off x="3581400" y="4800600"/>
            <a:ext cx="1676400" cy="94566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4" idx="1"/>
          </p:cNvCxnSpPr>
          <p:nvPr/>
        </p:nvCxnSpPr>
        <p:spPr>
          <a:xfrm flipH="1">
            <a:off x="4343400" y="4895166"/>
            <a:ext cx="914400" cy="228600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57415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Note About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700" dirty="0" smtClean="0"/>
              <a:t>The protocol </a:t>
            </a:r>
            <a:r>
              <a:rPr lang="en-US" sz="2700" i="1" dirty="0" smtClean="0"/>
              <a:t>supports</a:t>
            </a:r>
            <a:r>
              <a:rPr lang="en-US" sz="2700" dirty="0" smtClean="0"/>
              <a:t> AES-128</a:t>
            </a:r>
          </a:p>
          <a:p>
            <a:pPr lvl="1"/>
            <a:r>
              <a:rPr lang="en-US" sz="2500" dirty="0"/>
              <a:t>U</a:t>
            </a:r>
            <a:r>
              <a:rPr lang="en-US" sz="2500" dirty="0" smtClean="0"/>
              <a:t>p to the device manufacturer to use it…</a:t>
            </a:r>
          </a:p>
          <a:p>
            <a:pPr lvl="1"/>
            <a:r>
              <a:rPr lang="en-US" sz="2500" dirty="0" smtClean="0"/>
              <a:t>Only 9 of 33 devices we tested support encryption</a:t>
            </a:r>
          </a:p>
          <a:p>
            <a:pPr lvl="2"/>
            <a:r>
              <a:rPr lang="en-US" sz="2200" dirty="0" smtClean="0"/>
              <a:t>5 door locks &amp; 4 newer devices</a:t>
            </a:r>
          </a:p>
          <a:p>
            <a:pPr lvl="2"/>
            <a:r>
              <a:rPr lang="en-US" sz="2200" dirty="0" smtClean="0"/>
              <a:t>3 of the 4 were ‘opt-in’ security…</a:t>
            </a:r>
            <a:endParaRPr lang="en-US" sz="2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3733800"/>
            <a:ext cx="8854440" cy="306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4356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Picture 3">
            <a:hlinkClick r:id="" action="ppaction://noaction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825" y="2286000"/>
            <a:ext cx="203835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4771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Breaking Bulbs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Z-Wave is not the only smart energy protocol!</a:t>
            </a:r>
          </a:p>
          <a:p>
            <a:r>
              <a:rPr lang="en-US" dirty="0" smtClean="0"/>
              <a:t>2.4 GHz</a:t>
            </a:r>
          </a:p>
          <a:p>
            <a:pPr lvl="1"/>
            <a:r>
              <a:rPr lang="en-US" dirty="0" smtClean="0"/>
              <a:t>Wi-Fi </a:t>
            </a:r>
            <a:endParaRPr lang="en-US" dirty="0"/>
          </a:p>
          <a:p>
            <a:pPr lvl="1"/>
            <a:r>
              <a:rPr lang="en-US" dirty="0" smtClean="0"/>
              <a:t>ZigBee</a:t>
            </a:r>
          </a:p>
          <a:p>
            <a:pPr lvl="1"/>
            <a:r>
              <a:rPr lang="en-US" dirty="0" err="1" smtClean="0"/>
              <a:t>6LoWPAN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WirelessHART</a:t>
            </a:r>
            <a:endParaRPr lang="en-US" dirty="0"/>
          </a:p>
          <a:p>
            <a:pPr lvl="1"/>
            <a:r>
              <a:rPr lang="en-US" dirty="0" smtClean="0"/>
              <a:t>Bluetooth </a:t>
            </a:r>
          </a:p>
          <a:p>
            <a:r>
              <a:rPr lang="en-US" dirty="0" smtClean="0"/>
              <a:t>&lt; 1 GHz</a:t>
            </a:r>
          </a:p>
          <a:p>
            <a:pPr lvl="1"/>
            <a:r>
              <a:rPr lang="en-US" dirty="0" smtClean="0"/>
              <a:t>Z-Wave</a:t>
            </a:r>
          </a:p>
          <a:p>
            <a:pPr lvl="1"/>
            <a:r>
              <a:rPr lang="en-US" dirty="0" err="1" smtClean="0"/>
              <a:t>Insteon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Lutron </a:t>
            </a:r>
          </a:p>
          <a:p>
            <a:pPr lvl="1"/>
            <a:r>
              <a:rPr lang="en-US" dirty="0" err="1" smtClean="0"/>
              <a:t>Xodus</a:t>
            </a:r>
            <a:endParaRPr lang="en-US" dirty="0" smtClean="0"/>
          </a:p>
          <a:p>
            <a:pPr lvl="1"/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1026" name="Picture 2" descr="http://installingsecurity.com.au/images/secure_lighting_pic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338" y="1752600"/>
            <a:ext cx="3154862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831998"/>
            <a:ext cx="2514600" cy="2083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06697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Berlin Sans FB"/>
        <a:ea typeface=""/>
        <a:cs typeface=""/>
      </a:majorFont>
      <a:minorFont>
        <a:latin typeface="Berlin Sans FB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3308</TotalTime>
  <Words>647</Words>
  <Application>Microsoft Office PowerPoint</Application>
  <PresentationFormat>On-screen Show (4:3)</PresentationFormat>
  <Paragraphs>131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Berlin Sans FB</vt:lpstr>
      <vt:lpstr>Calibri</vt:lpstr>
      <vt:lpstr>1_Office Theme</vt:lpstr>
      <vt:lpstr>Breaking Bulbs Briskly  By  Bogus Broadcasts</vt:lpstr>
      <vt:lpstr>Goals</vt:lpstr>
      <vt:lpstr>Z-Wave</vt:lpstr>
      <vt:lpstr>Z-Wave</vt:lpstr>
      <vt:lpstr>What’s Out There?</vt:lpstr>
      <vt:lpstr>EZ-Wave</vt:lpstr>
      <vt:lpstr>A Note About Security</vt:lpstr>
      <vt:lpstr>Demo</vt:lpstr>
      <vt:lpstr>Breaking Bulbs</vt:lpstr>
      <vt:lpstr>Breaking Bulbs</vt:lpstr>
      <vt:lpstr>Breaking Bulbs</vt:lpstr>
      <vt:lpstr>Breaking Bulbs</vt:lpstr>
      <vt:lpstr>Breaking Bulbs</vt:lpstr>
      <vt:lpstr>Takeaways</vt:lpstr>
      <vt:lpstr>Questions</vt:lpstr>
    </vt:vector>
  </TitlesOfParts>
  <Company>CCR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Stealthy and Persistent Backdoor Access to Z-Wave Gateways</dc:title>
  <dc:creator>Windows User</dc:creator>
  <cp:lastModifiedBy>Joseph</cp:lastModifiedBy>
  <cp:revision>96</cp:revision>
  <cp:lastPrinted>2016-01-13T12:49:33Z</cp:lastPrinted>
  <dcterms:created xsi:type="dcterms:W3CDTF">2015-09-17T22:27:46Z</dcterms:created>
  <dcterms:modified xsi:type="dcterms:W3CDTF">2016-01-15T22:54:37Z</dcterms:modified>
</cp:coreProperties>
</file>

<file path=docProps/thumbnail.jpeg>
</file>